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lac.org.na/laws/annoSTAT/Electoral%20Act%205%20of%202014.pdf" TargetMode="External"/><Relationship Id="rId3" Type="http://schemas.openxmlformats.org/officeDocument/2006/relationships/hyperlink" Target="https://www.lac.org.na/laws/2020/7385.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682bc02706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682bc02706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682bc0270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682bc0270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682bc0270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682bc0270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682bc0270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682bc0270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d9f145db8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d9f145db8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682bc0270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682bc0270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682bc0270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682bc0270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682bc0270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682bc0270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http://www.lac.org.na/laws/annoSTAT/Electoral%20Act%205%20of%202014.pdf</a:t>
            </a:r>
            <a:r>
              <a:rPr lang="en-GB"/>
              <a:t> </a:t>
            </a:r>
            <a:endParaRPr/>
          </a:p>
          <a:p>
            <a:pPr indent="0" lvl="0" marL="0" rtl="0" algn="l">
              <a:spcBef>
                <a:spcPts val="0"/>
              </a:spcBef>
              <a:spcAft>
                <a:spcPts val="0"/>
              </a:spcAft>
              <a:buNone/>
            </a:pPr>
            <a:r>
              <a:rPr lang="en-GB" u="sng">
                <a:solidFill>
                  <a:schemeClr val="hlink"/>
                </a:solidFill>
                <a:hlinkClick r:id="rId3"/>
              </a:rPr>
              <a:t>https://www.lac.org.na/laws/2020/7385.pdf</a:t>
            </a:r>
            <a:r>
              <a:rPr lang="en-GB"/>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682bc02706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682bc02706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682bc02706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682bc02706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682bc02706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682bc02706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682bc02706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682bc02706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ippr.org.na/wp-content/uploads/2011/03/Namibia.pdf" TargetMode="External"/><Relationship Id="rId4" Type="http://schemas.openxmlformats.org/officeDocument/2006/relationships/hyperlink" Target="https://ippr.org.na/wp-content/uploads/2019/11/Political-Finance-amended.pdf" TargetMode="External"/><Relationship Id="rId5" Type="http://schemas.openxmlformats.org/officeDocument/2006/relationships/hyperlink" Target="https://ippr.org.na/wp-content/uploads/2021/10/PoP-15-web-copy.pdf" TargetMode="External"/><Relationship Id="rId6" Type="http://schemas.openxmlformats.org/officeDocument/2006/relationships/hyperlink" Target="https://ippr.org.na/wp-content/uploads/2023/02/PoP-19-web.pdf" TargetMode="External"/><Relationship Id="rId7"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544550"/>
            <a:ext cx="4254300" cy="2055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en-GB"/>
              <a:t>A Thorny Issue</a:t>
            </a:r>
            <a:r>
              <a:rPr lang="en-GB"/>
              <a:t>: Political Finance in Namibia</a:t>
            </a:r>
            <a:endParaRPr/>
          </a:p>
        </p:txBody>
      </p:sp>
      <p:sp>
        <p:nvSpPr>
          <p:cNvPr id="68" name="Google Shape;68;p13"/>
          <p:cNvSpPr txBox="1"/>
          <p:nvPr>
            <p:ph idx="1" type="subTitle"/>
          </p:nvPr>
        </p:nvSpPr>
        <p:spPr>
          <a:xfrm>
            <a:off x="390525" y="2636725"/>
            <a:ext cx="4492800" cy="1643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GB"/>
              <a:t>By Frederico Links</a:t>
            </a:r>
            <a:endParaRPr b="1"/>
          </a:p>
          <a:p>
            <a:pPr indent="0" lvl="0" marL="0" rtl="0" algn="l">
              <a:spcBef>
                <a:spcPts val="0"/>
              </a:spcBef>
              <a:spcAft>
                <a:spcPts val="0"/>
              </a:spcAft>
              <a:buNone/>
            </a:pPr>
            <a:r>
              <a:rPr lang="en-GB"/>
              <a:t>Research Associate</a:t>
            </a:r>
            <a:endParaRPr/>
          </a:p>
          <a:p>
            <a:pPr indent="0" lvl="0" marL="0" rtl="0" algn="l">
              <a:spcBef>
                <a:spcPts val="0"/>
              </a:spcBef>
              <a:spcAft>
                <a:spcPts val="0"/>
              </a:spcAft>
              <a:buNone/>
            </a:pPr>
            <a:r>
              <a:rPr lang="en-GB"/>
              <a:t>Institute for Public Policy Research (IPPR)</a:t>
            </a:r>
            <a:endParaRPr/>
          </a:p>
          <a:p>
            <a:pPr indent="0" lvl="0" marL="0" rtl="0" algn="l">
              <a:spcBef>
                <a:spcPts val="0"/>
              </a:spcBef>
              <a:spcAft>
                <a:spcPts val="0"/>
              </a:spcAft>
              <a:buNone/>
            </a:pPr>
            <a:r>
              <a:rPr lang="en-GB"/>
              <a:t>Namibia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19 June 2025</a:t>
            </a:r>
            <a:endParaRPr/>
          </a:p>
        </p:txBody>
      </p:sp>
      <p:pic>
        <p:nvPicPr>
          <p:cNvPr id="69" name="Google Shape;69;p13" title="Screenshot at Jun 14 07-09-34.png"/>
          <p:cNvPicPr preferRelativeResize="0"/>
          <p:nvPr/>
        </p:nvPicPr>
        <p:blipFill>
          <a:blip r:embed="rId3">
            <a:alphaModFix/>
          </a:blip>
          <a:stretch>
            <a:fillRect/>
          </a:stretch>
        </p:blipFill>
        <p:spPr>
          <a:xfrm>
            <a:off x="4797225" y="457200"/>
            <a:ext cx="4194376" cy="3691050"/>
          </a:xfrm>
          <a:prstGeom prst="rect">
            <a:avLst/>
          </a:prstGeom>
          <a:noFill/>
          <a:ln>
            <a:noFill/>
          </a:ln>
        </p:spPr>
      </p:pic>
      <p:pic>
        <p:nvPicPr>
          <p:cNvPr id="70" name="Google Shape;70;p13"/>
          <p:cNvPicPr preferRelativeResize="0"/>
          <p:nvPr/>
        </p:nvPicPr>
        <p:blipFill>
          <a:blip r:embed="rId4">
            <a:alphaModFix/>
          </a:blip>
          <a:stretch>
            <a:fillRect/>
          </a:stretch>
        </p:blipFill>
        <p:spPr>
          <a:xfrm>
            <a:off x="8465350" y="4859900"/>
            <a:ext cx="595550" cy="238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Recommendations</a:t>
            </a:r>
            <a:endParaRPr/>
          </a:p>
        </p:txBody>
      </p:sp>
      <p:sp>
        <p:nvSpPr>
          <p:cNvPr id="139" name="Google Shape;139;p22"/>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accent5"/>
              </a:buClr>
              <a:buSzPts val="1800"/>
              <a:buChar char="●"/>
            </a:pPr>
            <a:r>
              <a:rPr lang="en-GB">
                <a:solidFill>
                  <a:schemeClr val="accent5"/>
                </a:solidFill>
              </a:rPr>
              <a:t>Release of state funds should be made </a:t>
            </a:r>
            <a:r>
              <a:rPr lang="en-GB">
                <a:solidFill>
                  <a:schemeClr val="accent5"/>
                </a:solidFill>
              </a:rPr>
              <a:t>conditional on the satisfactory accounting and auditing of previous state funding to a particular party;</a:t>
            </a:r>
            <a:endParaRPr>
              <a:solidFill>
                <a:schemeClr val="accent5"/>
              </a:solidFill>
            </a:endParaRPr>
          </a:p>
          <a:p>
            <a:pPr indent="-342900" lvl="0" marL="457200" rtl="0" algn="l">
              <a:spcBef>
                <a:spcPts val="0"/>
              </a:spcBef>
              <a:spcAft>
                <a:spcPts val="0"/>
              </a:spcAft>
              <a:buClr>
                <a:schemeClr val="accent5"/>
              </a:buClr>
              <a:buSzPts val="1800"/>
              <a:buChar char="●"/>
            </a:pPr>
            <a:r>
              <a:rPr lang="en-GB">
                <a:solidFill>
                  <a:schemeClr val="accent5"/>
                </a:solidFill>
              </a:rPr>
              <a:t>Oversight of the funding system should be by an independent electoral management body and the Auditor-General should have a role in checking party spending;</a:t>
            </a:r>
            <a:endParaRPr>
              <a:solidFill>
                <a:schemeClr val="accent5"/>
              </a:solidFill>
            </a:endParaRPr>
          </a:p>
          <a:p>
            <a:pPr indent="-342900" lvl="0" marL="457200" rtl="0" algn="l">
              <a:spcBef>
                <a:spcPts val="0"/>
              </a:spcBef>
              <a:spcAft>
                <a:spcPts val="0"/>
              </a:spcAft>
              <a:buClr>
                <a:schemeClr val="accent5"/>
              </a:buClr>
              <a:buSzPts val="1800"/>
              <a:buChar char="●"/>
            </a:pPr>
            <a:r>
              <a:rPr lang="en-GB">
                <a:solidFill>
                  <a:schemeClr val="accent5"/>
                </a:solidFill>
              </a:rPr>
              <a:t>Political parties should strengthen their accounting and financial reporting capacities and develop sound policies regarding internal and external disclosure of financial matters.</a:t>
            </a:r>
            <a:endParaRPr>
              <a:solidFill>
                <a:schemeClr val="accent5"/>
              </a:solidFill>
            </a:endParaRPr>
          </a:p>
        </p:txBody>
      </p:sp>
      <p:pic>
        <p:nvPicPr>
          <p:cNvPr id="140" name="Google Shape;140;p22"/>
          <p:cNvPicPr preferRelativeResize="0"/>
          <p:nvPr/>
        </p:nvPicPr>
        <p:blipFill>
          <a:blip r:embed="rId3">
            <a:alphaModFix/>
          </a:blip>
          <a:stretch>
            <a:fillRect/>
          </a:stretch>
        </p:blipFill>
        <p:spPr>
          <a:xfrm>
            <a:off x="8243675" y="4694775"/>
            <a:ext cx="817225" cy="327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Reference links:</a:t>
            </a:r>
            <a:endParaRPr/>
          </a:p>
        </p:txBody>
      </p:sp>
      <p:sp>
        <p:nvSpPr>
          <p:cNvPr id="146" name="Google Shape;146;p23"/>
          <p:cNvSpPr txBox="1"/>
          <p:nvPr>
            <p:ph idx="1" type="body"/>
          </p:nvPr>
        </p:nvSpPr>
        <p:spPr>
          <a:xfrm>
            <a:off x="471900" y="1919075"/>
            <a:ext cx="8222100" cy="27102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lang="en-GB" sz="2350">
                <a:solidFill>
                  <a:schemeClr val="accent5"/>
                </a:solidFill>
              </a:rPr>
              <a:t>Promoting Transparency and Accountability of Political Finance in the SADC Region: </a:t>
            </a:r>
            <a:r>
              <a:rPr lang="en-GB" sz="2350" u="sng">
                <a:solidFill>
                  <a:schemeClr val="hlink"/>
                </a:solidFill>
                <a:hlinkClick r:id="rId3"/>
              </a:rPr>
              <a:t>https://ippr.org.na/wp-content/uploads/2011/03/Namibia.pdf</a:t>
            </a:r>
            <a:r>
              <a:rPr lang="en-GB" sz="2350"/>
              <a:t> </a:t>
            </a:r>
            <a:endParaRPr sz="2350"/>
          </a:p>
          <a:p>
            <a:pPr indent="0" lvl="0" marL="0" rtl="0" algn="l">
              <a:spcBef>
                <a:spcPts val="1200"/>
              </a:spcBef>
              <a:spcAft>
                <a:spcPts val="0"/>
              </a:spcAft>
              <a:buNone/>
            </a:pPr>
            <a:r>
              <a:rPr lang="en-GB" sz="2350">
                <a:solidFill>
                  <a:schemeClr val="accent5"/>
                </a:solidFill>
              </a:rPr>
              <a:t>Namibian Political Finance - An unresolved regulatory question: </a:t>
            </a:r>
            <a:r>
              <a:rPr lang="en-GB" sz="2350" u="sng">
                <a:solidFill>
                  <a:schemeClr val="hlink"/>
                </a:solidFill>
                <a:hlinkClick r:id="rId4"/>
              </a:rPr>
              <a:t>https://ippr.org.na/wp-content/uploads/2019/11/Political-Finance-amended.pdf</a:t>
            </a:r>
            <a:r>
              <a:rPr lang="en-GB" sz="2350"/>
              <a:t> </a:t>
            </a:r>
            <a:endParaRPr sz="2350"/>
          </a:p>
          <a:p>
            <a:pPr indent="0" lvl="0" marL="0" rtl="0" algn="l">
              <a:spcBef>
                <a:spcPts val="1200"/>
              </a:spcBef>
              <a:spcAft>
                <a:spcPts val="0"/>
              </a:spcAft>
              <a:buNone/>
            </a:pPr>
            <a:r>
              <a:rPr lang="en-GB" sz="2350">
                <a:solidFill>
                  <a:schemeClr val="accent5"/>
                </a:solidFill>
              </a:rPr>
              <a:t>Political parties non-compliant on financial transparency:</a:t>
            </a:r>
            <a:r>
              <a:rPr lang="en-GB" sz="2350"/>
              <a:t> </a:t>
            </a:r>
            <a:r>
              <a:rPr lang="en-GB" sz="2350" u="sng">
                <a:solidFill>
                  <a:schemeClr val="hlink"/>
                </a:solidFill>
                <a:hlinkClick r:id="rId5"/>
              </a:rPr>
              <a:t>https://ippr.org.na/wp-content/uploads/2021/10/PoP-15-web-copy.pdf</a:t>
            </a:r>
            <a:r>
              <a:rPr lang="en-GB" sz="2350"/>
              <a:t> </a:t>
            </a:r>
            <a:endParaRPr sz="2350"/>
          </a:p>
          <a:p>
            <a:pPr indent="0" lvl="0" marL="0" rtl="0" algn="l">
              <a:spcBef>
                <a:spcPts val="1200"/>
              </a:spcBef>
              <a:spcAft>
                <a:spcPts val="0"/>
              </a:spcAft>
              <a:buNone/>
            </a:pPr>
            <a:r>
              <a:rPr lang="en-GB" sz="2350">
                <a:solidFill>
                  <a:schemeClr val="accent5"/>
                </a:solidFill>
              </a:rPr>
              <a:t>Long-standing compliance issues cloud political finance:</a:t>
            </a:r>
            <a:r>
              <a:rPr lang="en-GB" sz="2350">
                <a:solidFill>
                  <a:srgbClr val="0000FF"/>
                </a:solidFill>
              </a:rPr>
              <a:t> </a:t>
            </a:r>
            <a:r>
              <a:rPr lang="en-GB" sz="2350" u="sng">
                <a:solidFill>
                  <a:schemeClr val="hlink"/>
                </a:solidFill>
                <a:hlinkClick r:id="rId6"/>
              </a:rPr>
              <a:t>https://ippr.org.na/wp-content/uploads/2023/02/PoP-19-web.pdf</a:t>
            </a:r>
            <a:r>
              <a:rPr lang="en-GB" sz="2350"/>
              <a:t> </a:t>
            </a:r>
            <a:r>
              <a:rPr lang="en-GB" sz="2000"/>
              <a:t> </a:t>
            </a:r>
            <a:endParaRPr sz="2000"/>
          </a:p>
          <a:p>
            <a:pPr indent="0" lvl="0" marL="0" rtl="0" algn="l">
              <a:spcBef>
                <a:spcPts val="1200"/>
              </a:spcBef>
              <a:spcAft>
                <a:spcPts val="0"/>
              </a:spcAft>
              <a:buNone/>
            </a:pPr>
            <a:r>
              <a:t/>
            </a:r>
            <a:endParaRPr sz="1400"/>
          </a:p>
          <a:p>
            <a:pPr indent="0" lvl="0" marL="0" rtl="0" algn="l">
              <a:spcBef>
                <a:spcPts val="1200"/>
              </a:spcBef>
              <a:spcAft>
                <a:spcPts val="1200"/>
              </a:spcAft>
              <a:buNone/>
            </a:pPr>
            <a:r>
              <a:t/>
            </a:r>
            <a:endParaRPr sz="1400"/>
          </a:p>
        </p:txBody>
      </p:sp>
      <p:pic>
        <p:nvPicPr>
          <p:cNvPr id="147" name="Google Shape;147;p23"/>
          <p:cNvPicPr preferRelativeResize="0"/>
          <p:nvPr/>
        </p:nvPicPr>
        <p:blipFill>
          <a:blip r:embed="rId7">
            <a:alphaModFix/>
          </a:blip>
          <a:stretch>
            <a:fillRect/>
          </a:stretch>
        </p:blipFill>
        <p:spPr>
          <a:xfrm>
            <a:off x="8243675" y="4694775"/>
            <a:ext cx="817225" cy="327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Contact me</a:t>
            </a:r>
            <a:endParaRPr/>
          </a:p>
        </p:txBody>
      </p:sp>
      <p:sp>
        <p:nvSpPr>
          <p:cNvPr id="153" name="Google Shape;153;p2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4" name="Google Shape;154;p24"/>
          <p:cNvPicPr preferRelativeResize="0"/>
          <p:nvPr/>
        </p:nvPicPr>
        <p:blipFill>
          <a:blip r:embed="rId3">
            <a:alphaModFix/>
          </a:blip>
          <a:stretch>
            <a:fillRect/>
          </a:stretch>
        </p:blipFill>
        <p:spPr>
          <a:xfrm>
            <a:off x="8243675" y="4694775"/>
            <a:ext cx="817225" cy="327825"/>
          </a:xfrm>
          <a:prstGeom prst="rect">
            <a:avLst/>
          </a:prstGeom>
          <a:noFill/>
          <a:ln>
            <a:noFill/>
          </a:ln>
        </p:spPr>
      </p:pic>
      <p:pic>
        <p:nvPicPr>
          <p:cNvPr id="155" name="Google Shape;155;p24" title="IMG_1205.jpg"/>
          <p:cNvPicPr preferRelativeResize="0"/>
          <p:nvPr/>
        </p:nvPicPr>
        <p:blipFill>
          <a:blip r:embed="rId4">
            <a:alphaModFix/>
          </a:blip>
          <a:stretch>
            <a:fillRect/>
          </a:stretch>
        </p:blipFill>
        <p:spPr>
          <a:xfrm>
            <a:off x="2406375" y="1701525"/>
            <a:ext cx="4708050" cy="34354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Thank you!</a:t>
            </a:r>
            <a:endParaRPr/>
          </a:p>
        </p:txBody>
      </p:sp>
      <p:sp>
        <p:nvSpPr>
          <p:cNvPr id="161" name="Google Shape;161;p25"/>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ctr">
              <a:spcBef>
                <a:spcPts val="1200"/>
              </a:spcBef>
              <a:spcAft>
                <a:spcPts val="0"/>
              </a:spcAft>
              <a:buNone/>
            </a:pPr>
            <a:r>
              <a:rPr lang="en-GB" sz="2400">
                <a:solidFill>
                  <a:schemeClr val="accent5"/>
                </a:solidFill>
              </a:rPr>
              <a:t>Any questions or comments?</a:t>
            </a:r>
            <a:endParaRPr sz="2400">
              <a:solidFill>
                <a:schemeClr val="accent5"/>
              </a:solidFill>
            </a:endParaRPr>
          </a:p>
          <a:p>
            <a:pPr indent="0" lvl="0" marL="0" rtl="0" algn="ctr">
              <a:spcBef>
                <a:spcPts val="1200"/>
              </a:spcBef>
              <a:spcAft>
                <a:spcPts val="0"/>
              </a:spcAft>
              <a:buNone/>
            </a:pPr>
            <a:r>
              <a:t/>
            </a:r>
            <a:endParaRPr>
              <a:solidFill>
                <a:schemeClr val="accent5"/>
              </a:solidFill>
            </a:endParaRPr>
          </a:p>
          <a:p>
            <a:pPr indent="0" lvl="0" marL="0" rtl="0" algn="ctr">
              <a:spcBef>
                <a:spcPts val="1200"/>
              </a:spcBef>
              <a:spcAft>
                <a:spcPts val="1200"/>
              </a:spcAft>
              <a:buNone/>
            </a:pPr>
            <a:r>
              <a:t/>
            </a:r>
            <a:endParaRPr>
              <a:solidFill>
                <a:schemeClr val="accent5"/>
              </a:solidFill>
            </a:endParaRPr>
          </a:p>
        </p:txBody>
      </p:sp>
      <p:pic>
        <p:nvPicPr>
          <p:cNvPr id="162" name="Google Shape;162;p25"/>
          <p:cNvPicPr preferRelativeResize="0"/>
          <p:nvPr/>
        </p:nvPicPr>
        <p:blipFill>
          <a:blip r:embed="rId3">
            <a:alphaModFix/>
          </a:blip>
          <a:stretch>
            <a:fillRect/>
          </a:stretch>
        </p:blipFill>
        <p:spPr>
          <a:xfrm>
            <a:off x="8243675" y="4694775"/>
            <a:ext cx="817225" cy="327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The issue</a:t>
            </a:r>
            <a:endParaRPr/>
          </a:p>
        </p:txBody>
      </p:sp>
      <p:pic>
        <p:nvPicPr>
          <p:cNvPr id="76" name="Google Shape;76;p14"/>
          <p:cNvPicPr preferRelativeResize="0"/>
          <p:nvPr/>
        </p:nvPicPr>
        <p:blipFill>
          <a:blip r:embed="rId3">
            <a:alphaModFix/>
          </a:blip>
          <a:stretch>
            <a:fillRect/>
          </a:stretch>
        </p:blipFill>
        <p:spPr>
          <a:xfrm>
            <a:off x="8243675" y="4694775"/>
            <a:ext cx="817225" cy="327825"/>
          </a:xfrm>
          <a:prstGeom prst="rect">
            <a:avLst/>
          </a:prstGeom>
          <a:noFill/>
          <a:ln>
            <a:noFill/>
          </a:ln>
        </p:spPr>
      </p:pic>
      <p:pic>
        <p:nvPicPr>
          <p:cNvPr id="77" name="Google Shape;77;p14" title="Screenshot at Jun 14 12-00-44.png"/>
          <p:cNvPicPr preferRelativeResize="0"/>
          <p:nvPr/>
        </p:nvPicPr>
        <p:blipFill>
          <a:blip r:embed="rId4">
            <a:alphaModFix/>
          </a:blip>
          <a:stretch>
            <a:fillRect/>
          </a:stretch>
        </p:blipFill>
        <p:spPr>
          <a:xfrm>
            <a:off x="152400" y="2057400"/>
            <a:ext cx="7153275" cy="419100"/>
          </a:xfrm>
          <a:prstGeom prst="rect">
            <a:avLst/>
          </a:prstGeom>
          <a:noFill/>
          <a:ln>
            <a:noFill/>
          </a:ln>
        </p:spPr>
      </p:pic>
      <p:pic>
        <p:nvPicPr>
          <p:cNvPr id="78" name="Google Shape;78;p14" title="Screenshot at Jun 14 11-57-44.png"/>
          <p:cNvPicPr preferRelativeResize="0"/>
          <p:nvPr/>
        </p:nvPicPr>
        <p:blipFill>
          <a:blip r:embed="rId5">
            <a:alphaModFix/>
          </a:blip>
          <a:stretch>
            <a:fillRect/>
          </a:stretch>
        </p:blipFill>
        <p:spPr>
          <a:xfrm>
            <a:off x="2967038" y="2600325"/>
            <a:ext cx="5648325" cy="857250"/>
          </a:xfrm>
          <a:prstGeom prst="rect">
            <a:avLst/>
          </a:prstGeom>
          <a:noFill/>
          <a:ln>
            <a:noFill/>
          </a:ln>
        </p:spPr>
      </p:pic>
      <p:pic>
        <p:nvPicPr>
          <p:cNvPr id="79" name="Google Shape;79;p14" title="Screenshot at Jun 14 12-02-29.png"/>
          <p:cNvPicPr preferRelativeResize="0"/>
          <p:nvPr/>
        </p:nvPicPr>
        <p:blipFill>
          <a:blip r:embed="rId6">
            <a:alphaModFix/>
          </a:blip>
          <a:stretch>
            <a:fillRect/>
          </a:stretch>
        </p:blipFill>
        <p:spPr>
          <a:xfrm>
            <a:off x="1447800" y="4191000"/>
            <a:ext cx="6807198" cy="433925"/>
          </a:xfrm>
          <a:prstGeom prst="rect">
            <a:avLst/>
          </a:prstGeom>
          <a:noFill/>
          <a:ln>
            <a:noFill/>
          </a:ln>
        </p:spPr>
      </p:pic>
      <p:pic>
        <p:nvPicPr>
          <p:cNvPr id="80" name="Google Shape;80;p14" title="Screenshot at Jun 14 12-06-56.png"/>
          <p:cNvPicPr preferRelativeResize="0"/>
          <p:nvPr/>
        </p:nvPicPr>
        <p:blipFill>
          <a:blip r:embed="rId7">
            <a:alphaModFix/>
          </a:blip>
          <a:stretch>
            <a:fillRect/>
          </a:stretch>
        </p:blipFill>
        <p:spPr>
          <a:xfrm>
            <a:off x="838200" y="3581400"/>
            <a:ext cx="5849071" cy="433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The issue</a:t>
            </a:r>
            <a:endParaRPr/>
          </a:p>
        </p:txBody>
      </p:sp>
      <p:pic>
        <p:nvPicPr>
          <p:cNvPr id="86" name="Google Shape;86;p15"/>
          <p:cNvPicPr preferRelativeResize="0"/>
          <p:nvPr/>
        </p:nvPicPr>
        <p:blipFill>
          <a:blip r:embed="rId3">
            <a:alphaModFix/>
          </a:blip>
          <a:stretch>
            <a:fillRect/>
          </a:stretch>
        </p:blipFill>
        <p:spPr>
          <a:xfrm>
            <a:off x="8243675" y="4694775"/>
            <a:ext cx="817225" cy="327825"/>
          </a:xfrm>
          <a:prstGeom prst="rect">
            <a:avLst/>
          </a:prstGeom>
          <a:noFill/>
          <a:ln>
            <a:noFill/>
          </a:ln>
        </p:spPr>
      </p:pic>
      <p:pic>
        <p:nvPicPr>
          <p:cNvPr id="87" name="Google Shape;87;p15" title="Screenshot at Jun 15 07-44-45.png"/>
          <p:cNvPicPr preferRelativeResize="0"/>
          <p:nvPr/>
        </p:nvPicPr>
        <p:blipFill>
          <a:blip r:embed="rId4">
            <a:alphaModFix/>
          </a:blip>
          <a:stretch>
            <a:fillRect/>
          </a:stretch>
        </p:blipFill>
        <p:spPr>
          <a:xfrm>
            <a:off x="152400" y="1658825"/>
            <a:ext cx="7029450" cy="1123950"/>
          </a:xfrm>
          <a:prstGeom prst="rect">
            <a:avLst/>
          </a:prstGeom>
          <a:noFill/>
          <a:ln>
            <a:noFill/>
          </a:ln>
        </p:spPr>
      </p:pic>
      <p:pic>
        <p:nvPicPr>
          <p:cNvPr id="88" name="Google Shape;88;p15" title="Screenshot at Jun 15 07-41-03.png"/>
          <p:cNvPicPr preferRelativeResize="0"/>
          <p:nvPr/>
        </p:nvPicPr>
        <p:blipFill>
          <a:blip r:embed="rId5">
            <a:alphaModFix/>
          </a:blip>
          <a:stretch>
            <a:fillRect/>
          </a:stretch>
        </p:blipFill>
        <p:spPr>
          <a:xfrm>
            <a:off x="3423325" y="2297000"/>
            <a:ext cx="5438775" cy="685800"/>
          </a:xfrm>
          <a:prstGeom prst="rect">
            <a:avLst/>
          </a:prstGeom>
          <a:noFill/>
          <a:ln>
            <a:noFill/>
          </a:ln>
        </p:spPr>
      </p:pic>
      <p:pic>
        <p:nvPicPr>
          <p:cNvPr id="89" name="Google Shape;89;p15" title="Screenshot at Jun 15 07-29-10.png"/>
          <p:cNvPicPr preferRelativeResize="0"/>
          <p:nvPr/>
        </p:nvPicPr>
        <p:blipFill>
          <a:blip r:embed="rId6">
            <a:alphaModFix/>
          </a:blip>
          <a:stretch>
            <a:fillRect/>
          </a:stretch>
        </p:blipFill>
        <p:spPr>
          <a:xfrm>
            <a:off x="152400" y="3011375"/>
            <a:ext cx="6586928" cy="769000"/>
          </a:xfrm>
          <a:prstGeom prst="rect">
            <a:avLst/>
          </a:prstGeom>
          <a:noFill/>
          <a:ln>
            <a:noFill/>
          </a:ln>
        </p:spPr>
      </p:pic>
      <p:pic>
        <p:nvPicPr>
          <p:cNvPr id="90" name="Google Shape;90;p15" title="Screenshot at Jun 15 07-45-34.png"/>
          <p:cNvPicPr preferRelativeResize="0"/>
          <p:nvPr/>
        </p:nvPicPr>
        <p:blipFill>
          <a:blip r:embed="rId7">
            <a:alphaModFix/>
          </a:blip>
          <a:stretch>
            <a:fillRect/>
          </a:stretch>
        </p:blipFill>
        <p:spPr>
          <a:xfrm>
            <a:off x="1814800" y="3510275"/>
            <a:ext cx="6305550" cy="1657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Background</a:t>
            </a:r>
            <a:endParaRPr/>
          </a:p>
        </p:txBody>
      </p:sp>
      <p:sp>
        <p:nvSpPr>
          <p:cNvPr id="96" name="Google Shape;96;p16"/>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chemeClr val="accent5"/>
                </a:solidFill>
              </a:rPr>
              <a:t>– State started funding political parties with representation in parliament in 1997 following the issuing of a Cabinet resolution in 1996;</a:t>
            </a:r>
            <a:endParaRPr>
              <a:solidFill>
                <a:schemeClr val="accent5"/>
              </a:solidFill>
            </a:endParaRPr>
          </a:p>
          <a:p>
            <a:pPr indent="0" lvl="0" marL="0" rtl="0" algn="l">
              <a:spcBef>
                <a:spcPts val="1200"/>
              </a:spcBef>
              <a:spcAft>
                <a:spcPts val="1200"/>
              </a:spcAft>
              <a:buNone/>
            </a:pPr>
            <a:r>
              <a:rPr lang="en-GB">
                <a:solidFill>
                  <a:schemeClr val="accent5"/>
                </a:solidFill>
              </a:rPr>
              <a:t>– The system uses a formula applied to the number of votes garnered and seats held by a political party to determine the amount of money that would flow to a specific political party.</a:t>
            </a:r>
            <a:endParaRPr>
              <a:solidFill>
                <a:schemeClr val="accent5"/>
              </a:solidFill>
            </a:endParaRPr>
          </a:p>
        </p:txBody>
      </p:sp>
      <p:pic>
        <p:nvPicPr>
          <p:cNvPr id="97" name="Google Shape;97;p16"/>
          <p:cNvPicPr preferRelativeResize="0"/>
          <p:nvPr/>
        </p:nvPicPr>
        <p:blipFill>
          <a:blip r:embed="rId3">
            <a:alphaModFix/>
          </a:blip>
          <a:stretch>
            <a:fillRect/>
          </a:stretch>
        </p:blipFill>
        <p:spPr>
          <a:xfrm>
            <a:off x="8243675" y="4694775"/>
            <a:ext cx="817225" cy="327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Political finance in law</a:t>
            </a:r>
            <a:endParaRPr/>
          </a:p>
        </p:txBody>
      </p:sp>
      <p:sp>
        <p:nvSpPr>
          <p:cNvPr id="103" name="Google Shape;103;p17"/>
          <p:cNvSpPr txBox="1"/>
          <p:nvPr>
            <p:ph idx="1" type="body"/>
          </p:nvPr>
        </p:nvSpPr>
        <p:spPr>
          <a:xfrm>
            <a:off x="471900" y="1919075"/>
            <a:ext cx="8222100" cy="27102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GB">
                <a:solidFill>
                  <a:schemeClr val="accent5"/>
                </a:solidFill>
              </a:rPr>
              <a:t>– Electoral Act 5 of 2014.</a:t>
            </a:r>
            <a:endParaRPr>
              <a:solidFill>
                <a:schemeClr val="accent5"/>
              </a:solidFill>
            </a:endParaRPr>
          </a:p>
          <a:p>
            <a:pPr indent="0" lvl="0" marL="0" rtl="0" algn="l">
              <a:spcBef>
                <a:spcPts val="1200"/>
              </a:spcBef>
              <a:spcAft>
                <a:spcPts val="0"/>
              </a:spcAft>
              <a:buNone/>
            </a:pPr>
            <a:r>
              <a:rPr lang="en-GB">
                <a:solidFill>
                  <a:schemeClr val="accent5"/>
                </a:solidFill>
              </a:rPr>
              <a:t>– Sections 139, 140, 141, 142, 154, 155, 156, 157, 158, 159, 160, 161.</a:t>
            </a:r>
            <a:endParaRPr>
              <a:solidFill>
                <a:schemeClr val="accent5"/>
              </a:solidFill>
            </a:endParaRPr>
          </a:p>
          <a:p>
            <a:pPr indent="0" lvl="0" marL="0" rtl="0" algn="l">
              <a:spcBef>
                <a:spcPts val="1200"/>
              </a:spcBef>
              <a:spcAft>
                <a:spcPts val="0"/>
              </a:spcAft>
              <a:buNone/>
            </a:pPr>
            <a:r>
              <a:rPr lang="en-GB">
                <a:solidFill>
                  <a:schemeClr val="accent5"/>
                </a:solidFill>
              </a:rPr>
              <a:t>– </a:t>
            </a:r>
            <a:r>
              <a:rPr lang="en-GB">
                <a:solidFill>
                  <a:schemeClr val="accent5"/>
                </a:solidFill>
              </a:rPr>
              <a:t>Government Notice 357 of 2019: </a:t>
            </a:r>
            <a:r>
              <a:rPr lang="en-GB">
                <a:solidFill>
                  <a:schemeClr val="accent5"/>
                </a:solidFill>
              </a:rPr>
              <a:t>Regulations relating to Declaration of Assets and Liabilities of Political Parties and Disclosure of Foreign and Domestic Financing of Political Parties, Organisations, Members or Other Persons.</a:t>
            </a:r>
            <a:endParaRPr>
              <a:solidFill>
                <a:schemeClr val="accent5"/>
              </a:solidFill>
            </a:endParaRPr>
          </a:p>
          <a:p>
            <a:pPr indent="0" lvl="0" marL="0" rtl="0" algn="l">
              <a:spcBef>
                <a:spcPts val="1200"/>
              </a:spcBef>
              <a:spcAft>
                <a:spcPts val="1200"/>
              </a:spcAft>
              <a:buNone/>
            </a:pPr>
            <a:r>
              <a:rPr lang="en-GB">
                <a:solidFill>
                  <a:schemeClr val="accent5"/>
                </a:solidFill>
              </a:rPr>
              <a:t>– </a:t>
            </a:r>
            <a:r>
              <a:rPr lang="en-GB">
                <a:solidFill>
                  <a:schemeClr val="accent5"/>
                </a:solidFill>
              </a:rPr>
              <a:t>Government Notice</a:t>
            </a:r>
            <a:r>
              <a:rPr lang="en-GB">
                <a:solidFill>
                  <a:schemeClr val="accent5"/>
                </a:solidFill>
              </a:rPr>
              <a:t> 275 of 2020: </a:t>
            </a:r>
            <a:r>
              <a:rPr lang="en-GB">
                <a:solidFill>
                  <a:schemeClr val="accent5"/>
                </a:solidFill>
              </a:rPr>
              <a:t>Amendment of Government Notice No. 89 of 1 June 2015: Determination of formula for funding of political parties, percentage of unspent monies that may be retained by political parties and ancillary matters: Electoral Act, 2014.</a:t>
            </a:r>
            <a:endParaRPr>
              <a:solidFill>
                <a:schemeClr val="accent5"/>
              </a:solidFill>
            </a:endParaRPr>
          </a:p>
        </p:txBody>
      </p:sp>
      <p:pic>
        <p:nvPicPr>
          <p:cNvPr id="104" name="Google Shape;104;p17"/>
          <p:cNvPicPr preferRelativeResize="0"/>
          <p:nvPr/>
        </p:nvPicPr>
        <p:blipFill>
          <a:blip r:embed="rId3">
            <a:alphaModFix/>
          </a:blip>
          <a:stretch>
            <a:fillRect/>
          </a:stretch>
        </p:blipFill>
        <p:spPr>
          <a:xfrm>
            <a:off x="8243675" y="4694775"/>
            <a:ext cx="817225" cy="327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Political finance in law</a:t>
            </a:r>
            <a:endParaRPr/>
          </a:p>
        </p:txBody>
      </p:sp>
      <p:sp>
        <p:nvSpPr>
          <p:cNvPr id="110" name="Google Shape;110;p18"/>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accent5"/>
              </a:buClr>
              <a:buSzPts val="1800"/>
              <a:buChar char="●"/>
            </a:pPr>
            <a:r>
              <a:rPr lang="en-GB">
                <a:solidFill>
                  <a:schemeClr val="accent5"/>
                </a:solidFill>
              </a:rPr>
              <a:t>A</a:t>
            </a:r>
            <a:r>
              <a:rPr lang="en-GB">
                <a:solidFill>
                  <a:schemeClr val="accent5"/>
                </a:solidFill>
              </a:rPr>
              <a:t>rticles 139 to 142 apply to all registered political parties, irrespective of whether they have representation in parliament;</a:t>
            </a:r>
            <a:endParaRPr>
              <a:solidFill>
                <a:schemeClr val="accent5"/>
              </a:solidFill>
            </a:endParaRPr>
          </a:p>
          <a:p>
            <a:pPr indent="-342900" lvl="0" marL="457200" rtl="0" algn="l">
              <a:spcBef>
                <a:spcPts val="0"/>
              </a:spcBef>
              <a:spcAft>
                <a:spcPts val="0"/>
              </a:spcAft>
              <a:buClr>
                <a:schemeClr val="accent5"/>
              </a:buClr>
              <a:buSzPts val="1800"/>
              <a:buChar char="●"/>
            </a:pPr>
            <a:r>
              <a:rPr lang="en-GB">
                <a:solidFill>
                  <a:schemeClr val="accent5"/>
                </a:solidFill>
              </a:rPr>
              <a:t>Articles 154 to 161 apply to only those political parties represented in parliament;</a:t>
            </a:r>
            <a:endParaRPr>
              <a:solidFill>
                <a:schemeClr val="accent5"/>
              </a:solidFill>
            </a:endParaRPr>
          </a:p>
          <a:p>
            <a:pPr indent="-342900" lvl="0" marL="457200" rtl="0" algn="l">
              <a:spcBef>
                <a:spcPts val="0"/>
              </a:spcBef>
              <a:spcAft>
                <a:spcPts val="0"/>
              </a:spcAft>
              <a:buClr>
                <a:schemeClr val="accent5"/>
              </a:buClr>
              <a:buSzPts val="1800"/>
              <a:buChar char="●"/>
            </a:pPr>
            <a:r>
              <a:rPr lang="en-GB">
                <a:solidFill>
                  <a:schemeClr val="accent5"/>
                </a:solidFill>
              </a:rPr>
              <a:t>Articles 139, 140, 141 and 158 obligate political parties to keep proper records, to submit such records to the electoral commission, and to make such records public in prescribed forms and by set deadlines.</a:t>
            </a:r>
            <a:endParaRPr>
              <a:solidFill>
                <a:schemeClr val="accent5"/>
              </a:solidFill>
            </a:endParaRPr>
          </a:p>
        </p:txBody>
      </p:sp>
      <p:pic>
        <p:nvPicPr>
          <p:cNvPr id="111" name="Google Shape;111;p18"/>
          <p:cNvPicPr preferRelativeResize="0"/>
          <p:nvPr/>
        </p:nvPicPr>
        <p:blipFill>
          <a:blip r:embed="rId3">
            <a:alphaModFix/>
          </a:blip>
          <a:stretch>
            <a:fillRect/>
          </a:stretch>
        </p:blipFill>
        <p:spPr>
          <a:xfrm>
            <a:off x="8243675" y="4694775"/>
            <a:ext cx="817225" cy="327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Dollars &amp; cents</a:t>
            </a:r>
            <a:endParaRPr/>
          </a:p>
        </p:txBody>
      </p:sp>
      <p:pic>
        <p:nvPicPr>
          <p:cNvPr id="117" name="Google Shape;117;p19" title="Screenshot at Jun 15 08-20-29.png"/>
          <p:cNvPicPr preferRelativeResize="0"/>
          <p:nvPr/>
        </p:nvPicPr>
        <p:blipFill>
          <a:blip r:embed="rId3">
            <a:alphaModFix/>
          </a:blip>
          <a:stretch>
            <a:fillRect/>
          </a:stretch>
        </p:blipFill>
        <p:spPr>
          <a:xfrm>
            <a:off x="533400" y="2268425"/>
            <a:ext cx="7086600" cy="923925"/>
          </a:xfrm>
          <a:prstGeom prst="rect">
            <a:avLst/>
          </a:prstGeom>
          <a:noFill/>
          <a:ln>
            <a:noFill/>
          </a:ln>
        </p:spPr>
      </p:pic>
      <p:pic>
        <p:nvPicPr>
          <p:cNvPr id="118" name="Google Shape;118;p19" title="Screenshot at Jun 15 08-36-07.png"/>
          <p:cNvPicPr preferRelativeResize="0"/>
          <p:nvPr/>
        </p:nvPicPr>
        <p:blipFill>
          <a:blip r:embed="rId4">
            <a:alphaModFix/>
          </a:blip>
          <a:stretch>
            <a:fillRect/>
          </a:stretch>
        </p:blipFill>
        <p:spPr>
          <a:xfrm>
            <a:off x="3124200" y="3344750"/>
            <a:ext cx="5476875" cy="609600"/>
          </a:xfrm>
          <a:prstGeom prst="rect">
            <a:avLst/>
          </a:prstGeom>
          <a:noFill/>
          <a:ln>
            <a:noFill/>
          </a:ln>
        </p:spPr>
      </p:pic>
      <p:pic>
        <p:nvPicPr>
          <p:cNvPr id="119" name="Google Shape;119;p19"/>
          <p:cNvPicPr preferRelativeResize="0"/>
          <p:nvPr/>
        </p:nvPicPr>
        <p:blipFill>
          <a:blip r:embed="rId5">
            <a:alphaModFix/>
          </a:blip>
          <a:stretch>
            <a:fillRect/>
          </a:stretch>
        </p:blipFill>
        <p:spPr>
          <a:xfrm>
            <a:off x="8243675" y="4694775"/>
            <a:ext cx="817225" cy="327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Dollars &amp; cents</a:t>
            </a:r>
            <a:endParaRPr/>
          </a:p>
        </p:txBody>
      </p:sp>
      <p:pic>
        <p:nvPicPr>
          <p:cNvPr id="125" name="Google Shape;125;p20" title="Screenshot at Jun 15 08-40-29.png"/>
          <p:cNvPicPr preferRelativeResize="0"/>
          <p:nvPr/>
        </p:nvPicPr>
        <p:blipFill>
          <a:blip r:embed="rId3">
            <a:alphaModFix/>
          </a:blip>
          <a:stretch>
            <a:fillRect/>
          </a:stretch>
        </p:blipFill>
        <p:spPr>
          <a:xfrm>
            <a:off x="3352800" y="401325"/>
            <a:ext cx="4611724" cy="4589775"/>
          </a:xfrm>
          <a:prstGeom prst="rect">
            <a:avLst/>
          </a:prstGeom>
          <a:noFill/>
          <a:ln>
            <a:noFill/>
          </a:ln>
        </p:spPr>
      </p:pic>
      <p:pic>
        <p:nvPicPr>
          <p:cNvPr id="126" name="Google Shape;126;p20"/>
          <p:cNvPicPr preferRelativeResize="0"/>
          <p:nvPr/>
        </p:nvPicPr>
        <p:blipFill>
          <a:blip r:embed="rId4">
            <a:alphaModFix/>
          </a:blip>
          <a:stretch>
            <a:fillRect/>
          </a:stretch>
        </p:blipFill>
        <p:spPr>
          <a:xfrm>
            <a:off x="8243675" y="4694775"/>
            <a:ext cx="817225" cy="327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Perennial challenges</a:t>
            </a:r>
            <a:endParaRPr/>
          </a:p>
        </p:txBody>
      </p:sp>
      <p:sp>
        <p:nvSpPr>
          <p:cNvPr id="132" name="Google Shape;132;p21"/>
          <p:cNvSpPr txBox="1"/>
          <p:nvPr>
            <p:ph idx="1" type="body"/>
          </p:nvPr>
        </p:nvSpPr>
        <p:spPr>
          <a:xfrm>
            <a:off x="471900" y="1919075"/>
            <a:ext cx="8222100" cy="27102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accent5"/>
              </a:buClr>
              <a:buSzPts val="1800"/>
              <a:buChar char="●"/>
            </a:pPr>
            <a:r>
              <a:rPr lang="en-GB">
                <a:solidFill>
                  <a:schemeClr val="accent5"/>
                </a:solidFill>
              </a:rPr>
              <a:t>Wholesale lack of transparency and accountability;</a:t>
            </a:r>
            <a:endParaRPr>
              <a:solidFill>
                <a:schemeClr val="accent5"/>
              </a:solidFill>
            </a:endParaRPr>
          </a:p>
          <a:p>
            <a:pPr indent="-342900" lvl="0" marL="457200" rtl="0" algn="l">
              <a:spcBef>
                <a:spcPts val="0"/>
              </a:spcBef>
              <a:spcAft>
                <a:spcPts val="0"/>
              </a:spcAft>
              <a:buClr>
                <a:schemeClr val="accent5"/>
              </a:buClr>
              <a:buSzPts val="1800"/>
              <a:buChar char="●"/>
            </a:pPr>
            <a:r>
              <a:rPr lang="en-GB">
                <a:solidFill>
                  <a:schemeClr val="accent5"/>
                </a:solidFill>
              </a:rPr>
              <a:t>Politicisation of the issue;</a:t>
            </a:r>
            <a:endParaRPr>
              <a:solidFill>
                <a:schemeClr val="accent5"/>
              </a:solidFill>
            </a:endParaRPr>
          </a:p>
          <a:p>
            <a:pPr indent="-342900" lvl="0" marL="457200" rtl="0" algn="l">
              <a:spcBef>
                <a:spcPts val="0"/>
              </a:spcBef>
              <a:spcAft>
                <a:spcPts val="0"/>
              </a:spcAft>
              <a:buClr>
                <a:schemeClr val="accent5"/>
              </a:buClr>
              <a:buSzPts val="1800"/>
              <a:buChar char="●"/>
            </a:pPr>
            <a:r>
              <a:rPr lang="en-GB">
                <a:solidFill>
                  <a:schemeClr val="accent5"/>
                </a:solidFill>
              </a:rPr>
              <a:t>Culture of non-compliance;</a:t>
            </a:r>
            <a:endParaRPr>
              <a:solidFill>
                <a:schemeClr val="accent5"/>
              </a:solidFill>
            </a:endParaRPr>
          </a:p>
          <a:p>
            <a:pPr indent="-342900" lvl="0" marL="457200" rtl="0" algn="l">
              <a:spcBef>
                <a:spcPts val="0"/>
              </a:spcBef>
              <a:spcAft>
                <a:spcPts val="0"/>
              </a:spcAft>
              <a:buClr>
                <a:schemeClr val="accent5"/>
              </a:buClr>
              <a:buSzPts val="1800"/>
              <a:buChar char="●"/>
            </a:pPr>
            <a:r>
              <a:rPr lang="en-GB">
                <a:solidFill>
                  <a:schemeClr val="accent5"/>
                </a:solidFill>
              </a:rPr>
              <a:t>Lack of trust in the electoral management body;</a:t>
            </a:r>
            <a:endParaRPr>
              <a:solidFill>
                <a:schemeClr val="accent5"/>
              </a:solidFill>
            </a:endParaRPr>
          </a:p>
          <a:p>
            <a:pPr indent="-342900" lvl="0" marL="457200" rtl="0" algn="l">
              <a:spcBef>
                <a:spcPts val="0"/>
              </a:spcBef>
              <a:spcAft>
                <a:spcPts val="0"/>
              </a:spcAft>
              <a:buClr>
                <a:schemeClr val="accent5"/>
              </a:buClr>
              <a:buSzPts val="1800"/>
              <a:buChar char="●"/>
            </a:pPr>
            <a:r>
              <a:rPr lang="en-GB">
                <a:solidFill>
                  <a:schemeClr val="accent5"/>
                </a:solidFill>
              </a:rPr>
              <a:t>Passive compliance enforcement and oversight;</a:t>
            </a:r>
            <a:endParaRPr>
              <a:solidFill>
                <a:schemeClr val="accent5"/>
              </a:solidFill>
            </a:endParaRPr>
          </a:p>
          <a:p>
            <a:pPr indent="-342900" lvl="0" marL="457200" rtl="0" algn="l">
              <a:spcBef>
                <a:spcPts val="0"/>
              </a:spcBef>
              <a:spcAft>
                <a:spcPts val="0"/>
              </a:spcAft>
              <a:buClr>
                <a:schemeClr val="accent5"/>
              </a:buClr>
              <a:buSzPts val="1800"/>
              <a:buChar char="●"/>
            </a:pPr>
            <a:r>
              <a:rPr lang="en-GB">
                <a:solidFill>
                  <a:schemeClr val="accent5"/>
                </a:solidFill>
              </a:rPr>
              <a:t>Accounting and auditing capacity weaknesses in political parties;</a:t>
            </a:r>
            <a:endParaRPr>
              <a:solidFill>
                <a:schemeClr val="accent5"/>
              </a:solidFill>
            </a:endParaRPr>
          </a:p>
          <a:p>
            <a:pPr indent="-342900" lvl="0" marL="457200" rtl="0" algn="l">
              <a:spcBef>
                <a:spcPts val="0"/>
              </a:spcBef>
              <a:spcAft>
                <a:spcPts val="0"/>
              </a:spcAft>
              <a:buClr>
                <a:schemeClr val="accent5"/>
              </a:buClr>
              <a:buSzPts val="1800"/>
              <a:buChar char="●"/>
            </a:pPr>
            <a:r>
              <a:rPr lang="en-GB">
                <a:solidFill>
                  <a:schemeClr val="accent5"/>
                </a:solidFill>
              </a:rPr>
              <a:t>Oversight institutional arrangement.</a:t>
            </a:r>
            <a:endParaRPr>
              <a:solidFill>
                <a:schemeClr val="accent5"/>
              </a:solidFill>
            </a:endParaRPr>
          </a:p>
          <a:p>
            <a:pPr indent="0" lvl="0" marL="0" rtl="0" algn="l">
              <a:spcBef>
                <a:spcPts val="1200"/>
              </a:spcBef>
              <a:spcAft>
                <a:spcPts val="1200"/>
              </a:spcAft>
              <a:buNone/>
            </a:pPr>
            <a:r>
              <a:t/>
            </a:r>
            <a:endParaRPr/>
          </a:p>
        </p:txBody>
      </p:sp>
      <p:pic>
        <p:nvPicPr>
          <p:cNvPr id="133" name="Google Shape;133;p21"/>
          <p:cNvPicPr preferRelativeResize="0"/>
          <p:nvPr/>
        </p:nvPicPr>
        <p:blipFill>
          <a:blip r:embed="rId3">
            <a:alphaModFix/>
          </a:blip>
          <a:stretch>
            <a:fillRect/>
          </a:stretch>
        </p:blipFill>
        <p:spPr>
          <a:xfrm>
            <a:off x="8243675" y="4694775"/>
            <a:ext cx="817225" cy="327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